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9A"/>
    <a:srgbClr val="6A7F10"/>
    <a:srgbClr val="A1D8E0"/>
    <a:srgbClr val="B0C7E2"/>
    <a:srgbClr val="FAFFBD"/>
    <a:srgbClr val="A8B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40" d="100"/>
          <a:sy n="40" d="100"/>
        </p:scale>
        <p:origin x="-72" y="2886"/>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D26CB9-01E4-44B8-8084-BCC418CF4A2D}" type="datetimeFigureOut">
              <a:rPr lang="en-US" smtClean="0"/>
              <a:pPr/>
              <a:t>6/2/2013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D26CB9-01E4-44B8-8084-BCC418CF4A2D}" type="datetimeFigureOut">
              <a:rPr lang="en-US" smtClean="0"/>
              <a:pPr/>
              <a:t>6/2/2013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6/2/2013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6/2/2013</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HP-Elitebook\repos\avionics-cad\av3\rocketnet-hub\poster\schematic-combined.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5856" y="6526608"/>
            <a:ext cx="46824901" cy="23315613"/>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p:cNvSpPr>
            <a:spLocks noGrp="1"/>
          </p:cNvSpPr>
          <p:nvPr>
            <p:ph type="subTitle" idx="1"/>
          </p:nvPr>
        </p:nvSpPr>
        <p:spPr>
          <a:xfrm>
            <a:off x="783773" y="0"/>
            <a:ext cx="43107428" cy="28575000"/>
          </a:xfrm>
          <a:noFill/>
        </p:spPr>
        <p:txBody>
          <a:bodyPr>
            <a:normAutofit/>
          </a:bodyPr>
          <a:lstStyle/>
          <a:p>
            <a:endParaRPr lang="en-US" sz="19000" b="1" dirty="0">
              <a:solidFill>
                <a:srgbClr val="FAFFBD"/>
              </a:solidFill>
            </a:endParaRPr>
          </a:p>
        </p:txBody>
      </p:sp>
      <p:pic>
        <p:nvPicPr>
          <p:cNvPr id="4" name="Picture 3" descr="psu-mcecs_logo.jpg"/>
          <p:cNvPicPr>
            <a:picLocks noChangeAspect="1"/>
          </p:cNvPicPr>
          <p:nvPr/>
        </p:nvPicPr>
        <p:blipFill>
          <a:blip r:embed="rId3"/>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smtClean="0"/>
              <a:t>Department of Electrical and Computer Engineering</a:t>
            </a:r>
            <a:endParaRPr lang="en-US" dirty="0"/>
          </a:p>
        </p:txBody>
      </p:sp>
      <p:sp>
        <p:nvSpPr>
          <p:cNvPr id="13" name="TextBox 12"/>
          <p:cNvSpPr txBox="1"/>
          <p:nvPr/>
        </p:nvSpPr>
        <p:spPr>
          <a:xfrm>
            <a:off x="2057400" y="5629512"/>
            <a:ext cx="13868400" cy="5799207"/>
          </a:xfrm>
          <a:prstGeom prst="rect">
            <a:avLst/>
          </a:prstGeom>
          <a:noFill/>
          <a:ln>
            <a:noFill/>
          </a:ln>
        </p:spPr>
        <p:txBody>
          <a:bodyPr wrap="square" lIns="73841" tIns="36921" rIns="73841" bIns="36921" rtlCol="0">
            <a:spAutoFit/>
          </a:bodyPr>
          <a:lstStyle/>
          <a:p>
            <a:r>
              <a:rPr lang="en-US" sz="7200" b="1" dirty="0" smtClean="0">
                <a:latin typeface="Verdana" pitchFamily="34" charset="0"/>
              </a:rPr>
              <a:t>Overview</a:t>
            </a:r>
          </a:p>
          <a:p>
            <a:r>
              <a:rPr lang="en-US" sz="3000" dirty="0" smtClean="0">
                <a:latin typeface="Verdana" pitchFamily="34" charset="0"/>
              </a:rPr>
              <a:t>The capstone sponsor, Portland State Aerospace Society (PSAS) designs, builds, and launches high power rockets. Their 2013 Capstone </a:t>
            </a:r>
            <a:r>
              <a:rPr lang="en-US" sz="3000" dirty="0" smtClean="0">
                <a:latin typeface="Verdana" pitchFamily="34" charset="0"/>
              </a:rPr>
              <a:t>project </a:t>
            </a:r>
            <a:r>
              <a:rPr lang="en-US" sz="3000" dirty="0" smtClean="0">
                <a:latin typeface="Verdana" pitchFamily="34" charset="0"/>
              </a:rPr>
              <a:t>is a power management and communications solution for use in both their current and next generation launch vehicles.  To accommodate the size and weight restrictions imposed by the physical </a:t>
            </a:r>
            <a:r>
              <a:rPr lang="en-US" sz="3000" dirty="0" smtClean="0">
                <a:latin typeface="Verdana" pitchFamily="34" charset="0"/>
              </a:rPr>
              <a:t>characteristics </a:t>
            </a:r>
            <a:r>
              <a:rPr lang="en-US" sz="3000" dirty="0" smtClean="0">
                <a:latin typeface="Verdana" pitchFamily="34" charset="0"/>
              </a:rPr>
              <a:t>of the current launch vehicle, the decision was made to pursue a highly integrated solution which would provide for all the power management functions as well as provide low latency communication between all of the electronic subsystems used </a:t>
            </a:r>
            <a:r>
              <a:rPr lang="en-US" sz="3000" dirty="0" smtClean="0">
                <a:latin typeface="Verdana" pitchFamily="34" charset="0"/>
              </a:rPr>
              <a:t>in-flight on a single 6-layer PCB with components placed on both sides.</a:t>
            </a:r>
            <a:endParaRPr lang="en-US" sz="3000" dirty="0" smtClean="0">
              <a:latin typeface="Verdana" pitchFamily="34" charset="0"/>
            </a:endParaRPr>
          </a:p>
        </p:txBody>
      </p:sp>
      <p:sp>
        <p:nvSpPr>
          <p:cNvPr id="14" name="TextBox 13"/>
          <p:cNvSpPr txBox="1"/>
          <p:nvPr/>
        </p:nvSpPr>
        <p:spPr>
          <a:xfrm>
            <a:off x="221673" y="571500"/>
            <a:ext cx="43891200" cy="3053637"/>
          </a:xfrm>
          <a:prstGeom prst="rect">
            <a:avLst/>
          </a:prstGeom>
          <a:solidFill>
            <a:schemeClr val="accent3">
              <a:lumMod val="40000"/>
              <a:lumOff val="60000"/>
            </a:schemeClr>
          </a:solidFill>
        </p:spPr>
        <p:txBody>
          <a:bodyPr wrap="square" lIns="73841" tIns="36921" rIns="73841" bIns="36921" rtlCol="0">
            <a:spAutoFit/>
          </a:bodyPr>
          <a:lstStyle/>
          <a:p>
            <a:r>
              <a:rPr lang="en-US" sz="19000" dirty="0" smtClean="0">
                <a:solidFill>
                  <a:srgbClr val="6A7F10"/>
                </a:solidFill>
              </a:rPr>
              <a:t>	</a:t>
            </a:r>
            <a:endParaRPr lang="en-US" sz="19000" b="1" dirty="0">
              <a:solidFill>
                <a:srgbClr val="6A7F10"/>
              </a:solidFill>
              <a:latin typeface="Garamond" pitchFamily="18" charset="0"/>
            </a:endParaRPr>
          </a:p>
        </p:txBody>
      </p:sp>
      <p:sp>
        <p:nvSpPr>
          <p:cNvPr id="15" name="Rectangle 14"/>
          <p:cNvSpPr/>
          <p:nvPr/>
        </p:nvSpPr>
        <p:spPr>
          <a:xfrm flipH="1">
            <a:off x="1" y="0"/>
            <a:ext cx="391885" cy="329184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6" name="Rectangle 15"/>
          <p:cNvSpPr/>
          <p:nvPr/>
        </p:nvSpPr>
        <p:spPr>
          <a:xfrm flipH="1">
            <a:off x="391887" y="0"/>
            <a:ext cx="391885" cy="32918400"/>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0" name="TextBox 9"/>
          <p:cNvSpPr txBox="1"/>
          <p:nvPr/>
        </p:nvSpPr>
        <p:spPr>
          <a:xfrm>
            <a:off x="997527" y="832563"/>
            <a:ext cx="42893673" cy="2505998"/>
          </a:xfrm>
          <a:prstGeom prst="rect">
            <a:avLst/>
          </a:prstGeom>
          <a:solidFill>
            <a:schemeClr val="accent3">
              <a:lumMod val="20000"/>
              <a:lumOff val="80000"/>
            </a:schemeClr>
          </a:solidFill>
          <a:ln>
            <a:solidFill>
              <a:schemeClr val="accent3"/>
            </a:solidFill>
          </a:ln>
        </p:spPr>
        <p:txBody>
          <a:bodyPr wrap="square" lIns="73841" tIns="36921" rIns="73841" bIns="36921" rtlCol="0">
            <a:spAutoFit/>
          </a:bodyPr>
          <a:lstStyle/>
          <a:p>
            <a:pPr algn="ctr"/>
            <a:r>
              <a:rPr lang="en-US" sz="15800" b="1" cap="small" dirty="0" smtClean="0">
                <a:solidFill>
                  <a:srgbClr val="6A7F10"/>
                </a:solidFill>
                <a:latin typeface="Garamond" pitchFamily="18" charset="0"/>
              </a:rPr>
              <a:t>PSAS </a:t>
            </a:r>
            <a:r>
              <a:rPr lang="en-US" sz="15800" b="1" cap="small" dirty="0" err="1" smtClean="0">
                <a:solidFill>
                  <a:srgbClr val="6A7F10"/>
                </a:solidFill>
                <a:latin typeface="Garamond" pitchFamily="18" charset="0"/>
              </a:rPr>
              <a:t>RocketNet</a:t>
            </a:r>
            <a:r>
              <a:rPr lang="en-US" sz="15800" b="1" cap="small" dirty="0" smtClean="0">
                <a:solidFill>
                  <a:srgbClr val="6A7F10"/>
                </a:solidFill>
                <a:latin typeface="Garamond" pitchFamily="18" charset="0"/>
              </a:rPr>
              <a:t> Hub || Capstone 2012-2013</a:t>
            </a:r>
            <a:endParaRPr lang="en-US" sz="15800" b="1" cap="small" dirty="0">
              <a:solidFill>
                <a:srgbClr val="6A7F10"/>
              </a:solidFill>
              <a:latin typeface="Garamond" pitchFamily="18" charset="0"/>
            </a:endParaRPr>
          </a:p>
        </p:txBody>
      </p:sp>
      <p:sp>
        <p:nvSpPr>
          <p:cNvPr id="12" name="TextBox 11"/>
          <p:cNvSpPr txBox="1"/>
          <p:nvPr/>
        </p:nvSpPr>
        <p:spPr>
          <a:xfrm>
            <a:off x="2057400" y="12367438"/>
            <a:ext cx="13868400" cy="5355312"/>
          </a:xfrm>
          <a:prstGeom prst="rect">
            <a:avLst/>
          </a:prstGeom>
          <a:noFill/>
        </p:spPr>
        <p:txBody>
          <a:bodyPr wrap="square" rtlCol="0">
            <a:spAutoFit/>
          </a:bodyPr>
          <a:lstStyle/>
          <a:p>
            <a:r>
              <a:rPr lang="en-US" sz="7200" b="1" dirty="0" smtClean="0">
                <a:latin typeface="Verdana" pitchFamily="34" charset="0"/>
              </a:rPr>
              <a:t>Requirements</a:t>
            </a:r>
          </a:p>
          <a:p>
            <a:pPr marL="1143000" indent="-1143000">
              <a:buFont typeface="Arial" pitchFamily="34" charset="0"/>
              <a:buChar char="•"/>
            </a:pPr>
            <a:r>
              <a:rPr lang="en-US" sz="3000" dirty="0" smtClean="0">
                <a:latin typeface="Verdana" pitchFamily="34" charset="0"/>
              </a:rPr>
              <a:t>Support up to seven independent nodes</a:t>
            </a:r>
          </a:p>
          <a:p>
            <a:pPr marL="1143000" indent="-1143000">
              <a:buFont typeface="Arial" pitchFamily="34" charset="0"/>
              <a:buChar char="•"/>
            </a:pPr>
            <a:r>
              <a:rPr lang="en-US" sz="3000" dirty="0" smtClean="0">
                <a:latin typeface="Verdana" pitchFamily="34" charset="0"/>
              </a:rPr>
              <a:t>High </a:t>
            </a:r>
            <a:r>
              <a:rPr lang="en-US" sz="3000" dirty="0" smtClean="0">
                <a:latin typeface="Verdana" pitchFamily="34" charset="0"/>
              </a:rPr>
              <a:t>reliability and fail-safe </a:t>
            </a:r>
            <a:r>
              <a:rPr lang="en-US" sz="3000" dirty="0" smtClean="0">
                <a:latin typeface="Verdana" pitchFamily="34" charset="0"/>
              </a:rPr>
              <a:t>design</a:t>
            </a:r>
            <a:endParaRPr lang="en-US" sz="3000" dirty="0" smtClean="0">
              <a:latin typeface="Verdana" pitchFamily="34" charset="0"/>
            </a:endParaRPr>
          </a:p>
          <a:p>
            <a:pPr marL="1143000" indent="-1143000">
              <a:buFont typeface="Arial" pitchFamily="34" charset="0"/>
              <a:buChar char="•"/>
            </a:pPr>
            <a:r>
              <a:rPr lang="en-US" sz="3000" dirty="0" smtClean="0">
                <a:latin typeface="Verdana" pitchFamily="34" charset="0"/>
              </a:rPr>
              <a:t>Provide low latency inter-node communications using a common protocol</a:t>
            </a:r>
            <a:endParaRPr lang="en-US" sz="3000" dirty="0">
              <a:latin typeface="Verdana" pitchFamily="34" charset="0"/>
            </a:endParaRPr>
          </a:p>
          <a:p>
            <a:pPr marL="1143000" indent="-1143000">
              <a:buFont typeface="Arial" pitchFamily="34" charset="0"/>
              <a:buChar char="•"/>
            </a:pPr>
            <a:r>
              <a:rPr lang="en-US" sz="3000" dirty="0" smtClean="0">
                <a:latin typeface="Verdana" pitchFamily="34" charset="0"/>
              </a:rPr>
              <a:t>Independent power management for each node in-flight and battery management pre-flight</a:t>
            </a:r>
          </a:p>
          <a:p>
            <a:pPr marL="1143000" indent="-1143000">
              <a:buFont typeface="Arial" pitchFamily="34" charset="0"/>
              <a:buChar char="•"/>
            </a:pPr>
            <a:r>
              <a:rPr lang="en-US" sz="3000" dirty="0" smtClean="0">
                <a:latin typeface="Verdana" pitchFamily="34" charset="0"/>
              </a:rPr>
              <a:t>High efficiency switching power regulation from high voltage battery pack </a:t>
            </a:r>
            <a:r>
              <a:rPr lang="en-US" sz="3000" dirty="0" smtClean="0">
                <a:latin typeface="Verdana" pitchFamily="34" charset="0"/>
              </a:rPr>
              <a:t>for low </a:t>
            </a:r>
            <a:r>
              <a:rPr lang="en-US" sz="3000" dirty="0" smtClean="0">
                <a:latin typeface="Verdana" pitchFamily="34" charset="0"/>
              </a:rPr>
              <a:t>voltage logic</a:t>
            </a:r>
          </a:p>
          <a:p>
            <a:pPr marL="1143000" indent="-1143000">
              <a:buFont typeface="Arial" pitchFamily="34" charset="0"/>
              <a:buChar char="•"/>
            </a:pPr>
            <a:r>
              <a:rPr lang="en-US" sz="3000" dirty="0" smtClean="0">
                <a:latin typeface="Verdana" pitchFamily="34" charset="0"/>
              </a:rPr>
              <a:t>Low-power consumption when in standby mode</a:t>
            </a:r>
          </a:p>
        </p:txBody>
      </p:sp>
      <p:sp>
        <p:nvSpPr>
          <p:cNvPr id="21" name="TextBox 20"/>
          <p:cNvSpPr txBox="1"/>
          <p:nvPr/>
        </p:nvSpPr>
        <p:spPr>
          <a:xfrm>
            <a:off x="18023156" y="5629512"/>
            <a:ext cx="23414048" cy="11356955"/>
          </a:xfrm>
          <a:prstGeom prst="rect">
            <a:avLst/>
          </a:prstGeom>
          <a:noFill/>
        </p:spPr>
        <p:txBody>
          <a:bodyPr wrap="square" rtlCol="0">
            <a:spAutoFit/>
          </a:bodyPr>
          <a:lstStyle/>
          <a:p>
            <a:r>
              <a:rPr lang="en-US" sz="7200" b="1" dirty="0" smtClean="0">
                <a:latin typeface="Verdana" pitchFamily="34" charset="0"/>
              </a:rPr>
              <a:t>Subsystems Design</a:t>
            </a:r>
            <a:endParaRPr lang="en-US" sz="7200" b="1" dirty="0">
              <a:latin typeface="Verdana" pitchFamily="34" charset="0"/>
            </a:endParaRPr>
          </a:p>
          <a:p>
            <a:r>
              <a:rPr lang="en-US" sz="3000" dirty="0" smtClean="0">
                <a:latin typeface="Verdana" pitchFamily="34" charset="0"/>
              </a:rPr>
              <a:t>Communications:</a:t>
            </a:r>
            <a:endParaRPr lang="en-US" sz="3000" dirty="0">
              <a:latin typeface="Verdana" pitchFamily="34" charset="0"/>
            </a:endParaRPr>
          </a:p>
          <a:p>
            <a:r>
              <a:rPr lang="en-US" sz="3000" dirty="0" smtClean="0">
                <a:latin typeface="Verdana" pitchFamily="34" charset="0"/>
              </a:rPr>
              <a:t>Initially specified as USB, the communications subsystem was then changed to operate using the CAN Bus due to latency. This was then re-specified again to use 100Mbps Ethernet.  </a:t>
            </a:r>
            <a:r>
              <a:rPr lang="en-US" sz="3000" dirty="0" smtClean="0">
                <a:latin typeface="Verdana" pitchFamily="34" charset="0"/>
              </a:rPr>
              <a:t>A </a:t>
            </a:r>
            <a:r>
              <a:rPr lang="en-US" sz="3000" dirty="0" smtClean="0">
                <a:latin typeface="Verdana" pitchFamily="34" charset="0"/>
              </a:rPr>
              <a:t>10/100 Mbps 8+1 port switch-on-chip from </a:t>
            </a:r>
            <a:r>
              <a:rPr lang="en-US" sz="3000" dirty="0" err="1" smtClean="0">
                <a:latin typeface="Verdana" pitchFamily="34" charset="0"/>
              </a:rPr>
              <a:t>Micrel</a:t>
            </a:r>
            <a:r>
              <a:rPr lang="en-US" sz="3000" dirty="0" smtClean="0">
                <a:latin typeface="Verdana" pitchFamily="34" charset="0"/>
              </a:rPr>
              <a:t> was selected as it was the only device with the required functionality available to small scale designers. </a:t>
            </a:r>
            <a:endParaRPr lang="en-US" sz="3000" dirty="0">
              <a:latin typeface="Verdana" pitchFamily="34" charset="0"/>
            </a:endParaRPr>
          </a:p>
          <a:p>
            <a:endParaRPr lang="en-US" sz="3000" dirty="0">
              <a:latin typeface="Verdana" pitchFamily="34" charset="0"/>
            </a:endParaRPr>
          </a:p>
          <a:p>
            <a:r>
              <a:rPr lang="en-US" sz="3000" dirty="0">
                <a:latin typeface="Verdana" pitchFamily="34" charset="0"/>
              </a:rPr>
              <a:t>Microcontroller:</a:t>
            </a:r>
          </a:p>
          <a:p>
            <a:r>
              <a:rPr lang="en-US" sz="3000" dirty="0" smtClean="0">
                <a:latin typeface="Verdana" pitchFamily="34" charset="0"/>
              </a:rPr>
              <a:t>PSAS had recently switched </a:t>
            </a:r>
            <a:r>
              <a:rPr lang="en-US" sz="3000" dirty="0" smtClean="0">
                <a:latin typeface="Verdana" pitchFamily="34" charset="0"/>
              </a:rPr>
              <a:t>to STM32 microcontrollers for their nodes and requested that the same MCU be used to control this board. It is a compact ARM Cortex based microcontroller that is well suited to scalable embedded designs. The MCU’s primary functions are to control the battery charger, Ethernet switch, and each node’s power switch. Secondary functions are monitoring the battery’s charge state, current consumption of each node, and to reset the Ethernet switch </a:t>
            </a:r>
            <a:r>
              <a:rPr lang="en-US" sz="3000" dirty="0" smtClean="0">
                <a:latin typeface="Verdana" pitchFamily="34" charset="0"/>
              </a:rPr>
              <a:t>if it enters a fault condition.</a:t>
            </a:r>
            <a:endParaRPr lang="en-US" sz="3000" dirty="0">
              <a:latin typeface="Verdana" pitchFamily="34" charset="0"/>
            </a:endParaRPr>
          </a:p>
          <a:p>
            <a:endParaRPr lang="en-US" sz="3000" dirty="0" smtClean="0">
              <a:latin typeface="Verdana" pitchFamily="34" charset="0"/>
            </a:endParaRPr>
          </a:p>
          <a:p>
            <a:r>
              <a:rPr lang="en-US" sz="3000" dirty="0" smtClean="0">
                <a:latin typeface="Verdana" pitchFamily="34" charset="0"/>
              </a:rPr>
              <a:t>Power Domains:</a:t>
            </a:r>
          </a:p>
          <a:p>
            <a:r>
              <a:rPr lang="en-US" sz="3000" dirty="0" smtClean="0">
                <a:latin typeface="Verdana" pitchFamily="34" charset="0"/>
              </a:rPr>
              <a:t>The complexity of the this project was greatly increased by the requirement to accommodate five separate power domains on the same board. There are two primary supplies, an 18VDC external supply and a 4-cell </a:t>
            </a:r>
            <a:r>
              <a:rPr lang="en-US" sz="3000" dirty="0" err="1" smtClean="0">
                <a:latin typeface="Verdana" pitchFamily="34" charset="0"/>
              </a:rPr>
              <a:t>LiPo</a:t>
            </a:r>
            <a:r>
              <a:rPr lang="en-US" sz="3000" dirty="0" smtClean="0">
                <a:latin typeface="Verdana" pitchFamily="34" charset="0"/>
              </a:rPr>
              <a:t> battery </a:t>
            </a:r>
            <a:r>
              <a:rPr lang="en-US" sz="3000" dirty="0" smtClean="0">
                <a:latin typeface="Verdana" pitchFamily="34" charset="0"/>
              </a:rPr>
              <a:t>pack. </a:t>
            </a:r>
            <a:r>
              <a:rPr lang="en-US" sz="3000" dirty="0" smtClean="0">
                <a:latin typeface="Verdana" pitchFamily="34" charset="0"/>
              </a:rPr>
              <a:t>These feed the high voltage </a:t>
            </a:r>
            <a:r>
              <a:rPr lang="en-US" sz="3000" dirty="0" smtClean="0">
                <a:latin typeface="Verdana" pitchFamily="34" charset="0"/>
              </a:rPr>
              <a:t>domain that </a:t>
            </a:r>
            <a:r>
              <a:rPr lang="en-US" sz="3000" dirty="0" smtClean="0">
                <a:latin typeface="Verdana" pitchFamily="34" charset="0"/>
              </a:rPr>
              <a:t>powers the seven nodes and the 3.3V switching regulator. The 3.3V power domain supplies the onboard logic and a 2.1V LDO . The 2.1V power domain is used by the Ethernet  switch.</a:t>
            </a:r>
          </a:p>
          <a:p>
            <a:endParaRPr lang="en-US" sz="3000" dirty="0">
              <a:latin typeface="Verdana" pitchFamily="34" charset="0"/>
            </a:endParaRPr>
          </a:p>
          <a:p>
            <a:r>
              <a:rPr lang="en-US" sz="3000" dirty="0" smtClean="0">
                <a:latin typeface="Verdana" pitchFamily="34" charset="0"/>
              </a:rPr>
              <a:t>Power Distribution:</a:t>
            </a:r>
          </a:p>
          <a:p>
            <a:r>
              <a:rPr lang="en-US" sz="3000" dirty="0" smtClean="0">
                <a:latin typeface="Verdana" pitchFamily="34" charset="0"/>
              </a:rPr>
              <a:t>Each of the seven nodes can be switched on or off by </a:t>
            </a:r>
            <a:r>
              <a:rPr lang="en-US" sz="3000" dirty="0" smtClean="0">
                <a:latin typeface="Verdana" pitchFamily="34" charset="0"/>
              </a:rPr>
              <a:t>the MCU. By using </a:t>
            </a:r>
            <a:r>
              <a:rPr lang="en-US" sz="3000" dirty="0" smtClean="0">
                <a:latin typeface="Verdana" pitchFamily="34" charset="0"/>
              </a:rPr>
              <a:t>a hot swop controller with integrated power </a:t>
            </a:r>
            <a:r>
              <a:rPr lang="en-US" sz="3000" dirty="0" smtClean="0">
                <a:latin typeface="Verdana" pitchFamily="34" charset="0"/>
              </a:rPr>
              <a:t>FET, </a:t>
            </a:r>
            <a:r>
              <a:rPr lang="en-US" sz="3000" dirty="0">
                <a:latin typeface="Verdana" pitchFamily="34" charset="0"/>
              </a:rPr>
              <a:t>t</a:t>
            </a:r>
            <a:r>
              <a:rPr lang="en-US" sz="3000" dirty="0" smtClean="0">
                <a:latin typeface="Verdana" pitchFamily="34" charset="0"/>
              </a:rPr>
              <a:t>his </a:t>
            </a:r>
            <a:r>
              <a:rPr lang="en-US" sz="3000" dirty="0" smtClean="0">
                <a:latin typeface="Verdana" pitchFamily="34" charset="0"/>
              </a:rPr>
              <a:t>solution allows for current ramping when a node is turned on, </a:t>
            </a:r>
            <a:r>
              <a:rPr lang="en-US" sz="3000" dirty="0" smtClean="0">
                <a:latin typeface="Verdana" pitchFamily="34" charset="0"/>
              </a:rPr>
              <a:t>fault </a:t>
            </a:r>
            <a:r>
              <a:rPr lang="en-US" sz="3000" dirty="0" smtClean="0">
                <a:latin typeface="Verdana" pitchFamily="34" charset="0"/>
              </a:rPr>
              <a:t>handling, and current </a:t>
            </a:r>
            <a:r>
              <a:rPr lang="en-US" sz="3000" dirty="0" smtClean="0">
                <a:latin typeface="Verdana" pitchFamily="34" charset="0"/>
              </a:rPr>
              <a:t>monitoring all from a single 4mm x 4mm IC.</a:t>
            </a:r>
            <a:endParaRPr lang="en-US" sz="3000" dirty="0">
              <a:latin typeface="Verdana" pitchFamily="34" charset="0"/>
            </a:endParaRPr>
          </a:p>
        </p:txBody>
      </p:sp>
      <p:sp>
        <p:nvSpPr>
          <p:cNvPr id="2" name="TextBox 1"/>
          <p:cNvSpPr txBox="1"/>
          <p:nvPr/>
        </p:nvSpPr>
        <p:spPr>
          <a:xfrm>
            <a:off x="29012662" y="19699069"/>
            <a:ext cx="10357579" cy="646331"/>
          </a:xfrm>
          <a:prstGeom prst="rect">
            <a:avLst/>
          </a:prstGeom>
          <a:noFill/>
        </p:spPr>
        <p:txBody>
          <a:bodyPr wrap="none" rtlCol="0">
            <a:spAutoFit/>
          </a:bodyPr>
          <a:lstStyle/>
          <a:p>
            <a:r>
              <a:rPr lang="en-US" sz="3600" b="1" dirty="0" err="1" smtClean="0"/>
              <a:t>RocketNet</a:t>
            </a:r>
            <a:r>
              <a:rPr lang="en-US" sz="3600" b="1" dirty="0" smtClean="0"/>
              <a:t> </a:t>
            </a:r>
            <a:r>
              <a:rPr lang="en-US" sz="3600" b="1" dirty="0"/>
              <a:t>P</a:t>
            </a:r>
            <a:r>
              <a:rPr lang="en-US" sz="3600" b="1" dirty="0" smtClean="0"/>
              <a:t>ower and Data Distribution Board Layout</a:t>
            </a:r>
            <a:endParaRPr lang="en-US" sz="3600" b="1" dirty="0"/>
          </a:p>
        </p:txBody>
      </p:sp>
      <p:sp>
        <p:nvSpPr>
          <p:cNvPr id="6" name="TextBox 5"/>
          <p:cNvSpPr txBox="1"/>
          <p:nvPr/>
        </p:nvSpPr>
        <p:spPr>
          <a:xfrm>
            <a:off x="27813000" y="32035053"/>
            <a:ext cx="14695370" cy="584775"/>
          </a:xfrm>
          <a:prstGeom prst="rect">
            <a:avLst/>
          </a:prstGeom>
          <a:noFill/>
        </p:spPr>
        <p:txBody>
          <a:bodyPr wrap="none" rtlCol="0">
            <a:spAutoFit/>
          </a:bodyPr>
          <a:lstStyle/>
          <a:p>
            <a:r>
              <a:rPr lang="en-US" sz="3200" baseline="30000" dirty="0" smtClean="0"/>
              <a:t>†</a:t>
            </a:r>
            <a:r>
              <a:rPr lang="en-US" sz="3200" dirty="0" smtClean="0"/>
              <a:t>Background image is a screenshot of the STM32 microcontroller schematic in </a:t>
            </a:r>
            <a:r>
              <a:rPr lang="en-US" sz="3200" dirty="0" err="1" smtClean="0"/>
              <a:t>Eaglecad</a:t>
            </a:r>
            <a:endParaRPr lang="en-US" sz="3200" dirty="0"/>
          </a:p>
        </p:txBody>
      </p:sp>
      <p:sp>
        <p:nvSpPr>
          <p:cNvPr id="20" name="TextBox 19"/>
          <p:cNvSpPr txBox="1"/>
          <p:nvPr/>
        </p:nvSpPr>
        <p:spPr>
          <a:xfrm>
            <a:off x="6096000" y="19927669"/>
            <a:ext cx="5037918" cy="646331"/>
          </a:xfrm>
          <a:prstGeom prst="rect">
            <a:avLst/>
          </a:prstGeom>
          <a:noFill/>
        </p:spPr>
        <p:txBody>
          <a:bodyPr wrap="none" rtlCol="0">
            <a:spAutoFit/>
          </a:bodyPr>
          <a:lstStyle/>
          <a:p>
            <a:r>
              <a:rPr lang="en-US" sz="3600" b="1" dirty="0" smtClean="0"/>
              <a:t>High-Level Block Diagram</a:t>
            </a:r>
            <a:endParaRPr lang="en-US" sz="3600" b="1" dirty="0"/>
          </a:p>
        </p:txBody>
      </p:sp>
      <p:sp>
        <p:nvSpPr>
          <p:cNvPr id="7" name="TextBox 6"/>
          <p:cNvSpPr txBox="1"/>
          <p:nvPr/>
        </p:nvSpPr>
        <p:spPr>
          <a:xfrm>
            <a:off x="2678230" y="3790544"/>
            <a:ext cx="39688970" cy="923330"/>
          </a:xfrm>
          <a:prstGeom prst="rect">
            <a:avLst/>
          </a:prstGeom>
          <a:noFill/>
        </p:spPr>
        <p:txBody>
          <a:bodyPr wrap="square" rtlCol="0">
            <a:spAutoFit/>
          </a:bodyPr>
          <a:lstStyle/>
          <a:p>
            <a:r>
              <a:rPr lang="en-US" sz="5400" dirty="0" smtClean="0"/>
              <a:t>Sponsor---Andrew Greenberg | Members--Jackson Pugh---Michael Woodruff---JJ Hartley | </a:t>
            </a:r>
            <a:r>
              <a:rPr lang="en-US" sz="5400" smtClean="0"/>
              <a:t>Faculty Advisor---Dr</a:t>
            </a:r>
            <a:r>
              <a:rPr lang="en-US" sz="5400" dirty="0" smtClean="0"/>
              <a:t>. Richard Campbell</a:t>
            </a:r>
            <a:endParaRPr lang="en-US" sz="5400" dirty="0"/>
          </a:p>
        </p:txBody>
      </p:sp>
      <p:pic>
        <p:nvPicPr>
          <p:cNvPr id="9" name="Picture 2" descr="C:\Users\HP-Elitebook\Desktop\blockdiagram.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0" y="20269200"/>
            <a:ext cx="13274255" cy="93261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HP-Elitebook\repos\avionics-cad\av3\rocketnet-hub\poster\layout-transparen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822400" y="20001809"/>
            <a:ext cx="14614804" cy="9639991"/>
          </a:xfrm>
          <a:prstGeom prst="rect">
            <a:avLst/>
          </a:prstGeom>
          <a:noFill/>
          <a:effectLst>
            <a:reflection blurRad="6350" stA="50000" endA="300" endPos="35000" dir="5400000" sy="-100000" algn="bl" rotWithShape="0"/>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834</TotalTime>
  <Words>511</Words>
  <Application>Microsoft Office PowerPoint</Application>
  <PresentationFormat>Custom</PresentationFormat>
  <Paragraphs>28</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Portland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Woodruff, Michael</cp:lastModifiedBy>
  <cp:revision>112</cp:revision>
  <dcterms:created xsi:type="dcterms:W3CDTF">2008-12-19T19:08:39Z</dcterms:created>
  <dcterms:modified xsi:type="dcterms:W3CDTF">2013-06-03T01:27:21Z</dcterms:modified>
</cp:coreProperties>
</file>

<file path=docProps/thumbnail.jpeg>
</file>